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7623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03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0"/>
            <a:ext cx="14630400" cy="83116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601516" y="579834"/>
            <a:ext cx="9427250" cy="13180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89"/>
              </a:lnSpc>
              <a:buNone/>
            </a:pPr>
            <a:endParaRPr lang="en-US" sz="4151" dirty="0"/>
          </a:p>
        </p:txBody>
      </p:sp>
      <p:sp>
        <p:nvSpPr>
          <p:cNvPr id="27" name="object 2">
            <a:extLst>
              <a:ext uri="{FF2B5EF4-FFF2-40B4-BE49-F238E27FC236}">
                <a16:creationId xmlns:a16="http://schemas.microsoft.com/office/drawing/2014/main" id="{9A8AC7F6-2706-A04D-0A5E-5D3536ADC993}"/>
              </a:ext>
            </a:extLst>
          </p:cNvPr>
          <p:cNvSpPr txBox="1"/>
          <p:nvPr/>
        </p:nvSpPr>
        <p:spPr>
          <a:xfrm>
            <a:off x="1639071" y="1076360"/>
            <a:ext cx="11654898" cy="721479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spcBef>
                <a:spcPts val="100"/>
              </a:spcBef>
            </a:pPr>
            <a:r>
              <a:rPr sz="20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SISTEMAS</a:t>
            </a:r>
            <a:r>
              <a:rPr sz="2000" b="1" spc="-2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DISTRIBUIDOS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spcBef>
                <a:spcPts val="40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6350" algn="ctr"/>
            <a:r>
              <a:rPr sz="2000" b="1" dirty="0">
                <a:solidFill>
                  <a:schemeClr val="bg1"/>
                </a:solidFill>
                <a:latin typeface="Times New Roman"/>
                <a:cs typeface="Times New Roman"/>
              </a:rPr>
              <a:t>TEMA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spcBef>
                <a:spcPts val="5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Sistema distribuido aplicado a un control de inventario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spcBef>
                <a:spcPts val="40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0" algn="ctr"/>
            <a:r>
              <a:rPr sz="20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ESTUDIANTES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080" algn="ctr">
              <a:spcBef>
                <a:spcPts val="5"/>
              </a:spcBef>
            </a:pPr>
            <a:r>
              <a:rPr lang="es-ES"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Andy Yohomar Cruz Romero</a:t>
            </a:r>
          </a:p>
          <a:p>
            <a:pPr marL="5080" algn="ctr">
              <a:spcBef>
                <a:spcPts val="5"/>
              </a:spcBef>
            </a:pPr>
            <a:r>
              <a:rPr lang="es-ES"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Carolina Ibeth Vélez Vélez</a:t>
            </a:r>
          </a:p>
          <a:p>
            <a:pPr marL="5080" algn="ctr">
              <a:spcBef>
                <a:spcPts val="5"/>
              </a:spcBef>
            </a:pPr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Dilan</a:t>
            </a:r>
            <a:r>
              <a:rPr lang="es-ES" sz="2000" spc="-1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s-ES"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Stalin</a:t>
            </a:r>
            <a:r>
              <a:rPr lang="es-ES" sz="2000" spc="-3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s-ES" sz="2000" spc="-30" dirty="0">
                <a:solidFill>
                  <a:schemeClr val="bg1"/>
                </a:solidFill>
                <a:latin typeface="Times New Roman"/>
                <a:cs typeface="Times New Roman"/>
              </a:rPr>
              <a:t>Veliz</a:t>
            </a:r>
            <a:r>
              <a:rPr lang="es-ES"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 Fallu</a:t>
            </a:r>
          </a:p>
          <a:p>
            <a:pPr marL="5080" algn="ctr">
              <a:spcBef>
                <a:spcPts val="5"/>
              </a:spcBef>
            </a:pPr>
            <a:r>
              <a:rPr lang="es-ES"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Shirley Ariana Rosado Mendoza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spcBef>
                <a:spcPts val="40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175" algn="ctr"/>
            <a:r>
              <a:rPr sz="20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CARRERA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540" algn="ctr"/>
            <a:r>
              <a:rPr sz="2000" spc="-10" dirty="0">
                <a:solidFill>
                  <a:schemeClr val="bg1"/>
                </a:solidFill>
                <a:latin typeface="Times New Roman"/>
                <a:cs typeface="Times New Roman"/>
              </a:rPr>
              <a:t>Tecnologías</a:t>
            </a:r>
            <a:r>
              <a:rPr sz="2000" spc="-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de</a:t>
            </a:r>
            <a:r>
              <a:rPr sz="2000" spc="-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la </a:t>
            </a:r>
            <a:r>
              <a:rPr sz="20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información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spcBef>
                <a:spcPts val="45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175" algn="ctr"/>
            <a:r>
              <a:rPr sz="20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NIVEL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723922" marR="715667" indent="139704" algn="ctr">
              <a:spcBef>
                <a:spcPts val="10"/>
              </a:spcBef>
            </a:pPr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8v</a:t>
            </a: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o </a:t>
            </a:r>
            <a:r>
              <a:rPr sz="2000" spc="-5" dirty="0">
                <a:solidFill>
                  <a:schemeClr val="bg1"/>
                </a:solidFill>
                <a:latin typeface="Times New Roman"/>
                <a:cs typeface="Times New Roman"/>
              </a:rPr>
              <a:t>“A” </a:t>
            </a:r>
            <a:endParaRPr lang="es-ES" sz="2000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723922" marR="715667" indent="139704" algn="ctr">
              <a:spcBef>
                <a:spcPts val="10"/>
              </a:spcBef>
            </a:pP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b="1" dirty="0">
                <a:solidFill>
                  <a:schemeClr val="bg1"/>
                </a:solidFill>
                <a:latin typeface="Times New Roman"/>
                <a:cs typeface="Times New Roman"/>
              </a:rPr>
              <a:t>FECHA </a:t>
            </a:r>
            <a:r>
              <a:rPr sz="2000" b="1" spc="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01</a:t>
            </a: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/0</a:t>
            </a:r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5</a:t>
            </a: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/202</a:t>
            </a:r>
            <a:r>
              <a:rPr lang="es-ES" sz="2000" dirty="0">
                <a:solidFill>
                  <a:schemeClr val="bg1"/>
                </a:solidFill>
                <a:latin typeface="Times New Roman"/>
                <a:cs typeface="Times New Roman"/>
              </a:rPr>
              <a:t>4</a:t>
            </a:r>
          </a:p>
          <a:p>
            <a:pPr marL="723922" marR="715667" indent="139704" algn="ctr">
              <a:spcBef>
                <a:spcPts val="10"/>
              </a:spcBef>
            </a:pPr>
            <a:r>
              <a:rPr sz="2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spc="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20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D</a:t>
            </a:r>
            <a:r>
              <a:rPr sz="2000" b="1" spc="5" dirty="0">
                <a:solidFill>
                  <a:schemeClr val="bg1"/>
                </a:solidFill>
                <a:latin typeface="Times New Roman"/>
                <a:cs typeface="Times New Roman"/>
              </a:rPr>
              <a:t>O</a:t>
            </a:r>
            <a:r>
              <a:rPr sz="20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C</a:t>
            </a:r>
            <a:r>
              <a:rPr sz="2000" b="1" dirty="0">
                <a:solidFill>
                  <a:schemeClr val="bg1"/>
                </a:solidFill>
                <a:latin typeface="Times New Roman"/>
                <a:cs typeface="Times New Roman"/>
              </a:rPr>
              <a:t>E</a:t>
            </a:r>
            <a:r>
              <a:rPr sz="20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N</a:t>
            </a:r>
            <a:r>
              <a:rPr sz="2000" b="1" dirty="0">
                <a:solidFill>
                  <a:schemeClr val="bg1"/>
                </a:solidFill>
                <a:latin typeface="Times New Roman"/>
                <a:cs typeface="Times New Roman"/>
              </a:rPr>
              <a:t>TE</a:t>
            </a: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spcBef>
                <a:spcPts val="5"/>
              </a:spcBef>
            </a:pPr>
            <a:endParaRPr sz="2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6350" algn="ctr"/>
            <a:r>
              <a:rPr sz="2800" dirty="0">
                <a:solidFill>
                  <a:schemeClr val="bg1"/>
                </a:solidFill>
                <a:latin typeface="Times New Roman"/>
                <a:cs typeface="Times New Roman"/>
              </a:rPr>
              <a:t>Ing.</a:t>
            </a:r>
            <a:r>
              <a:rPr sz="2800" spc="-2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s-ES" sz="2800" dirty="0" err="1">
                <a:solidFill>
                  <a:schemeClr val="bg1"/>
                </a:solidFill>
                <a:latin typeface="Times New Roman"/>
                <a:cs typeface="Times New Roman"/>
              </a:rPr>
              <a:t>Cesár</a:t>
            </a:r>
            <a:r>
              <a:rPr lang="es-ES" sz="28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s-ES" sz="2800" dirty="0" err="1">
                <a:solidFill>
                  <a:schemeClr val="bg1"/>
                </a:solidFill>
                <a:latin typeface="Times New Roman"/>
                <a:cs typeface="Times New Roman"/>
              </a:rPr>
              <a:t>Sinchiguano</a:t>
            </a:r>
            <a:endParaRPr sz="28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grpSp>
        <p:nvGrpSpPr>
          <p:cNvPr id="28" name="object 3">
            <a:extLst>
              <a:ext uri="{FF2B5EF4-FFF2-40B4-BE49-F238E27FC236}">
                <a16:creationId xmlns:a16="http://schemas.microsoft.com/office/drawing/2014/main" id="{D9EBA984-3106-BDE4-DA73-66F3CFFAB568}"/>
              </a:ext>
            </a:extLst>
          </p:cNvPr>
          <p:cNvGrpSpPr/>
          <p:nvPr/>
        </p:nvGrpSpPr>
        <p:grpSpPr>
          <a:xfrm>
            <a:off x="345842" y="347361"/>
            <a:ext cx="1216660" cy="6961689"/>
            <a:chOff x="329187" y="923544"/>
            <a:chExt cx="1216660" cy="9190990"/>
          </a:xfrm>
        </p:grpSpPr>
        <p:pic>
          <p:nvPicPr>
            <p:cNvPr id="29" name="object 4">
              <a:extLst>
                <a:ext uri="{FF2B5EF4-FFF2-40B4-BE49-F238E27FC236}">
                  <a16:creationId xmlns:a16="http://schemas.microsoft.com/office/drawing/2014/main" id="{16049408-E82A-3A52-19DD-5D94CE8F9EBD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29187" y="923544"/>
              <a:ext cx="1216650" cy="9190727"/>
            </a:xfrm>
            <a:prstGeom prst="rect">
              <a:avLst/>
            </a:prstGeom>
          </p:spPr>
        </p:pic>
        <p:sp>
          <p:nvSpPr>
            <p:cNvPr id="30" name="object 5">
              <a:extLst>
                <a:ext uri="{FF2B5EF4-FFF2-40B4-BE49-F238E27FC236}">
                  <a16:creationId xmlns:a16="http://schemas.microsoft.com/office/drawing/2014/main" id="{4E296FEF-37C5-F2A0-5CBD-35FAFBBC0A05}"/>
                </a:ext>
              </a:extLst>
            </p:cNvPr>
            <p:cNvSpPr/>
            <p:nvPr/>
          </p:nvSpPr>
          <p:spPr>
            <a:xfrm>
              <a:off x="405765" y="946149"/>
              <a:ext cx="1120140" cy="9105900"/>
            </a:xfrm>
            <a:custGeom>
              <a:avLst/>
              <a:gdLst/>
              <a:ahLst/>
              <a:cxnLst/>
              <a:rect l="l" t="t" r="r" b="b"/>
              <a:pathLst>
                <a:path w="1120140" h="9105900">
                  <a:moveTo>
                    <a:pt x="1120140" y="0"/>
                  </a:moveTo>
                  <a:lnTo>
                    <a:pt x="0" y="0"/>
                  </a:lnTo>
                  <a:lnTo>
                    <a:pt x="0" y="9105900"/>
                  </a:lnTo>
                  <a:lnTo>
                    <a:pt x="373380" y="6070599"/>
                  </a:lnTo>
                  <a:lnTo>
                    <a:pt x="373380" y="373379"/>
                  </a:lnTo>
                  <a:lnTo>
                    <a:pt x="1074166" y="373379"/>
                  </a:lnTo>
                  <a:lnTo>
                    <a:pt x="1120140" y="0"/>
                  </a:lnTo>
                  <a:close/>
                </a:path>
              </a:pathLst>
            </a:custGeom>
            <a:solidFill>
              <a:srgbClr val="00AF5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6">
              <a:extLst>
                <a:ext uri="{FF2B5EF4-FFF2-40B4-BE49-F238E27FC236}">
                  <a16:creationId xmlns:a16="http://schemas.microsoft.com/office/drawing/2014/main" id="{BC4F3788-181D-AE95-A979-239BD5828970}"/>
                </a:ext>
              </a:extLst>
            </p:cNvPr>
            <p:cNvSpPr/>
            <p:nvPr/>
          </p:nvSpPr>
          <p:spPr>
            <a:xfrm>
              <a:off x="405765" y="946149"/>
              <a:ext cx="1120140" cy="9105900"/>
            </a:xfrm>
            <a:custGeom>
              <a:avLst/>
              <a:gdLst/>
              <a:ahLst/>
              <a:cxnLst/>
              <a:rect l="l" t="t" r="r" b="b"/>
              <a:pathLst>
                <a:path w="1120140" h="9105900">
                  <a:moveTo>
                    <a:pt x="0" y="0"/>
                  </a:moveTo>
                  <a:lnTo>
                    <a:pt x="1120140" y="0"/>
                  </a:lnTo>
                  <a:lnTo>
                    <a:pt x="1074166" y="373379"/>
                  </a:lnTo>
                  <a:lnTo>
                    <a:pt x="373380" y="373379"/>
                  </a:lnTo>
                  <a:lnTo>
                    <a:pt x="373380" y="6070599"/>
                  </a:lnTo>
                  <a:lnTo>
                    <a:pt x="0" y="91059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6FAC4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7">
            <a:extLst>
              <a:ext uri="{FF2B5EF4-FFF2-40B4-BE49-F238E27FC236}">
                <a16:creationId xmlns:a16="http://schemas.microsoft.com/office/drawing/2014/main" id="{A5B43B55-3FC9-5A0D-0030-AB301C3ED06F}"/>
              </a:ext>
            </a:extLst>
          </p:cNvPr>
          <p:cNvGrpSpPr/>
          <p:nvPr/>
        </p:nvGrpSpPr>
        <p:grpSpPr>
          <a:xfrm>
            <a:off x="13069803" y="579834"/>
            <a:ext cx="1214755" cy="6961490"/>
            <a:chOff x="5909036" y="923030"/>
            <a:chExt cx="1214755" cy="9186545"/>
          </a:xfrm>
        </p:grpSpPr>
        <p:pic>
          <p:nvPicPr>
            <p:cNvPr id="33" name="object 8">
              <a:extLst>
                <a:ext uri="{FF2B5EF4-FFF2-40B4-BE49-F238E27FC236}">
                  <a16:creationId xmlns:a16="http://schemas.microsoft.com/office/drawing/2014/main" id="{B00A441E-0C04-32F5-3C31-AE72AFC832D5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909036" y="923030"/>
              <a:ext cx="1214406" cy="9186447"/>
            </a:xfrm>
            <a:prstGeom prst="rect">
              <a:avLst/>
            </a:prstGeom>
          </p:spPr>
        </p:pic>
        <p:sp>
          <p:nvSpPr>
            <p:cNvPr id="34" name="object 9">
              <a:extLst>
                <a:ext uri="{FF2B5EF4-FFF2-40B4-BE49-F238E27FC236}">
                  <a16:creationId xmlns:a16="http://schemas.microsoft.com/office/drawing/2014/main" id="{0DA6874D-B5E1-21AF-F36A-DFC1956EFB65}"/>
                </a:ext>
              </a:extLst>
            </p:cNvPr>
            <p:cNvSpPr/>
            <p:nvPr/>
          </p:nvSpPr>
          <p:spPr>
            <a:xfrm>
              <a:off x="5928359" y="942339"/>
              <a:ext cx="1120140" cy="9105900"/>
            </a:xfrm>
            <a:custGeom>
              <a:avLst/>
              <a:gdLst/>
              <a:ahLst/>
              <a:cxnLst/>
              <a:rect l="l" t="t" r="r" b="b"/>
              <a:pathLst>
                <a:path w="1120140" h="9105900">
                  <a:moveTo>
                    <a:pt x="1120139" y="0"/>
                  </a:moveTo>
                  <a:lnTo>
                    <a:pt x="0" y="0"/>
                  </a:lnTo>
                  <a:lnTo>
                    <a:pt x="45974" y="373379"/>
                  </a:lnTo>
                  <a:lnTo>
                    <a:pt x="746760" y="373379"/>
                  </a:lnTo>
                  <a:lnTo>
                    <a:pt x="746760" y="6070600"/>
                  </a:lnTo>
                  <a:lnTo>
                    <a:pt x="1120139" y="9105900"/>
                  </a:lnTo>
                  <a:lnTo>
                    <a:pt x="1120139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10">
              <a:extLst>
                <a:ext uri="{FF2B5EF4-FFF2-40B4-BE49-F238E27FC236}">
                  <a16:creationId xmlns:a16="http://schemas.microsoft.com/office/drawing/2014/main" id="{FC5A2FC6-1002-5AC4-3772-844E8F1991DD}"/>
                </a:ext>
              </a:extLst>
            </p:cNvPr>
            <p:cNvSpPr/>
            <p:nvPr/>
          </p:nvSpPr>
          <p:spPr>
            <a:xfrm>
              <a:off x="5928359" y="942339"/>
              <a:ext cx="1120140" cy="9105900"/>
            </a:xfrm>
            <a:custGeom>
              <a:avLst/>
              <a:gdLst/>
              <a:ahLst/>
              <a:cxnLst/>
              <a:rect l="l" t="t" r="r" b="b"/>
              <a:pathLst>
                <a:path w="1120140" h="9105900">
                  <a:moveTo>
                    <a:pt x="1120139" y="0"/>
                  </a:moveTo>
                  <a:lnTo>
                    <a:pt x="0" y="0"/>
                  </a:lnTo>
                  <a:lnTo>
                    <a:pt x="45974" y="373379"/>
                  </a:lnTo>
                  <a:lnTo>
                    <a:pt x="746760" y="373379"/>
                  </a:lnTo>
                  <a:lnTo>
                    <a:pt x="746760" y="6070600"/>
                  </a:lnTo>
                  <a:lnTo>
                    <a:pt x="1120139" y="9105900"/>
                  </a:lnTo>
                  <a:lnTo>
                    <a:pt x="1120139" y="0"/>
                  </a:lnTo>
                  <a:close/>
                </a:path>
              </a:pathLst>
            </a:custGeom>
            <a:ln w="12700">
              <a:solidFill>
                <a:srgbClr val="C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36" name="object 11">
            <a:extLst>
              <a:ext uri="{FF2B5EF4-FFF2-40B4-BE49-F238E27FC236}">
                <a16:creationId xmlns:a16="http://schemas.microsoft.com/office/drawing/2014/main" id="{55ACD483-A4E2-43DD-232E-3E25634D4A7C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059037" y="213466"/>
            <a:ext cx="25908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89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886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2845118" y="549831"/>
            <a:ext cx="8940165" cy="1874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21"/>
              </a:lnSpc>
              <a:buNone/>
            </a:pPr>
            <a:r>
              <a:rPr lang="en-US" sz="393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Resultados de pruebas de tiempo en las operaciones del sistema</a:t>
            </a:r>
            <a:endParaRPr lang="en-US" sz="3937" dirty="0"/>
          </a:p>
        </p:txBody>
      </p:sp>
      <p:sp>
        <p:nvSpPr>
          <p:cNvPr id="5" name="Text 2"/>
          <p:cNvSpPr/>
          <p:nvPr/>
        </p:nvSpPr>
        <p:spPr>
          <a:xfrm>
            <a:off x="2845118" y="2924175"/>
            <a:ext cx="2780109" cy="6598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196"/>
              </a:lnSpc>
              <a:buNone/>
            </a:pPr>
            <a:r>
              <a:rPr lang="en-US" sz="519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5s</a:t>
            </a:r>
            <a:endParaRPr lang="en-US" sz="5196" dirty="0"/>
          </a:p>
        </p:txBody>
      </p:sp>
      <p:sp>
        <p:nvSpPr>
          <p:cNvPr id="6" name="Text 3"/>
          <p:cNvSpPr/>
          <p:nvPr/>
        </p:nvSpPr>
        <p:spPr>
          <a:xfrm>
            <a:off x="2845118" y="3833813"/>
            <a:ext cx="2780109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196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Consulta de inventario</a:t>
            </a:r>
            <a:endParaRPr lang="en-US" sz="1968" dirty="0"/>
          </a:p>
        </p:txBody>
      </p:sp>
      <p:sp>
        <p:nvSpPr>
          <p:cNvPr id="7" name="Text 4"/>
          <p:cNvSpPr/>
          <p:nvPr/>
        </p:nvSpPr>
        <p:spPr>
          <a:xfrm>
            <a:off x="2845118" y="4578787"/>
            <a:ext cx="2780109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57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tiempo promedio para realizar una consulta de inventario es de 5 segundos, lo que permite una respuesta ágil y eficiente.</a:t>
            </a:r>
            <a:endParaRPr lang="en-US" sz="1575" dirty="0"/>
          </a:p>
        </p:txBody>
      </p:sp>
      <p:sp>
        <p:nvSpPr>
          <p:cNvPr id="8" name="Text 5"/>
          <p:cNvSpPr/>
          <p:nvPr/>
        </p:nvSpPr>
        <p:spPr>
          <a:xfrm>
            <a:off x="5925145" y="2924175"/>
            <a:ext cx="2780109" cy="6598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196"/>
              </a:lnSpc>
              <a:buNone/>
            </a:pPr>
            <a:r>
              <a:rPr lang="en-US" sz="519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12s</a:t>
            </a:r>
            <a:endParaRPr lang="en-US" sz="5196" dirty="0"/>
          </a:p>
        </p:txBody>
      </p:sp>
      <p:sp>
        <p:nvSpPr>
          <p:cNvPr id="9" name="Text 6"/>
          <p:cNvSpPr/>
          <p:nvPr/>
        </p:nvSpPr>
        <p:spPr>
          <a:xfrm>
            <a:off x="5925145" y="3833813"/>
            <a:ext cx="2780109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196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Actualización de inventario</a:t>
            </a:r>
            <a:endParaRPr lang="en-US" sz="1968" dirty="0"/>
          </a:p>
        </p:txBody>
      </p:sp>
      <p:sp>
        <p:nvSpPr>
          <p:cNvPr id="10" name="Text 7"/>
          <p:cNvSpPr/>
          <p:nvPr/>
        </p:nvSpPr>
        <p:spPr>
          <a:xfrm>
            <a:off x="5925145" y="4578787"/>
            <a:ext cx="2780109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57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actualización de inventario toma en promedio 12 segundos, lo que garantiza la precisión de los datos en tiempo real.</a:t>
            </a:r>
            <a:endParaRPr lang="en-US" sz="1575" dirty="0"/>
          </a:p>
        </p:txBody>
      </p:sp>
      <p:sp>
        <p:nvSpPr>
          <p:cNvPr id="11" name="Text 8"/>
          <p:cNvSpPr/>
          <p:nvPr/>
        </p:nvSpPr>
        <p:spPr>
          <a:xfrm>
            <a:off x="9005173" y="2924175"/>
            <a:ext cx="2780109" cy="6598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196"/>
              </a:lnSpc>
              <a:buNone/>
            </a:pPr>
            <a:r>
              <a:rPr lang="en-US" sz="519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30s</a:t>
            </a:r>
            <a:endParaRPr lang="en-US" sz="5196" dirty="0"/>
          </a:p>
        </p:txBody>
      </p:sp>
      <p:sp>
        <p:nvSpPr>
          <p:cNvPr id="12" name="Text 9"/>
          <p:cNvSpPr/>
          <p:nvPr/>
        </p:nvSpPr>
        <p:spPr>
          <a:xfrm>
            <a:off x="9005173" y="3833813"/>
            <a:ext cx="2780109" cy="6250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60"/>
              </a:lnSpc>
              <a:buNone/>
            </a:pPr>
            <a:r>
              <a:rPr lang="en-US" sz="196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Generación de reportes</a:t>
            </a:r>
            <a:endParaRPr lang="en-US" sz="1968" dirty="0"/>
          </a:p>
        </p:txBody>
      </p:sp>
      <p:sp>
        <p:nvSpPr>
          <p:cNvPr id="13" name="Text 10"/>
          <p:cNvSpPr/>
          <p:nvPr/>
        </p:nvSpPr>
        <p:spPr>
          <a:xfrm>
            <a:off x="9005173" y="4578787"/>
            <a:ext cx="2780109" cy="1920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57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generación de reportes detallados del inventario se realiza en aproximadamente 30 segundos, brindando información oportuna a los responsables.</a:t>
            </a:r>
            <a:endParaRPr lang="en-US" sz="1575" dirty="0"/>
          </a:p>
        </p:txBody>
      </p:sp>
      <p:sp>
        <p:nvSpPr>
          <p:cNvPr id="14" name="Text 11"/>
          <p:cNvSpPr/>
          <p:nvPr/>
        </p:nvSpPr>
        <p:spPr>
          <a:xfrm>
            <a:off x="2845118" y="6723936"/>
            <a:ext cx="8940165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19"/>
              </a:lnSpc>
              <a:buNone/>
            </a:pPr>
            <a:r>
              <a:rPr lang="en-US" sz="157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Los resultados de las pruebas de tiempo demuestran que el sistema distribuido implementado para el control de inventario ofrece tiempos de respuesta rápidos y eficientes en las principales operaciones, lo cual es fundamental para la toma de decisiones y la gestión efectiva del inventario.</a:t>
            </a:r>
            <a:endParaRPr lang="en-US" sz="157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2601516" y="579834"/>
            <a:ext cx="9427250" cy="13180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89"/>
              </a:lnSpc>
              <a:buNone/>
            </a:pPr>
            <a:r>
              <a:rPr lang="en-US" sz="4151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Especificaciones del sistema de control de inventario</a:t>
            </a:r>
            <a:endParaRPr lang="en-US" sz="4151" dirty="0"/>
          </a:p>
        </p:txBody>
      </p:sp>
      <p:sp>
        <p:nvSpPr>
          <p:cNvPr id="5" name="Shape 2"/>
          <p:cNvSpPr/>
          <p:nvPr/>
        </p:nvSpPr>
        <p:spPr>
          <a:xfrm>
            <a:off x="2601516" y="2319576"/>
            <a:ext cx="4608195" cy="2893576"/>
          </a:xfrm>
          <a:prstGeom prst="roundRect">
            <a:avLst>
              <a:gd name="adj" fmla="val 218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2812375" y="2530435"/>
            <a:ext cx="4186476" cy="658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Módulo de Gestión de Productos</a:t>
            </a:r>
            <a:endParaRPr lang="en-US" sz="2076" dirty="0"/>
          </a:p>
        </p:txBody>
      </p:sp>
      <p:sp>
        <p:nvSpPr>
          <p:cNvPr id="7" name="Text 4"/>
          <p:cNvSpPr/>
          <p:nvPr/>
        </p:nvSpPr>
        <p:spPr>
          <a:xfrm>
            <a:off x="2812375" y="3158728"/>
            <a:ext cx="4186476" cy="1686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7"/>
              </a:lnSpc>
              <a:buNone/>
            </a:pPr>
            <a:r>
              <a:rPr lang="en-US" sz="166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Permite a los usuarios registrar, actualizar y eliminar información detallada de los productos en el inventario, incluyendo códigos de barras, imágenes, descripciones y ubicaciones.</a:t>
            </a:r>
            <a:endParaRPr lang="en-US" sz="1660" dirty="0"/>
          </a:p>
        </p:txBody>
      </p:sp>
      <p:sp>
        <p:nvSpPr>
          <p:cNvPr id="8" name="Shape 5"/>
          <p:cNvSpPr/>
          <p:nvPr/>
        </p:nvSpPr>
        <p:spPr>
          <a:xfrm>
            <a:off x="7420570" y="2319576"/>
            <a:ext cx="4608195" cy="2893576"/>
          </a:xfrm>
          <a:prstGeom prst="roundRect">
            <a:avLst>
              <a:gd name="adj" fmla="val 218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Text 6"/>
          <p:cNvSpPr/>
          <p:nvPr/>
        </p:nvSpPr>
        <p:spPr>
          <a:xfrm>
            <a:off x="7631430" y="2530435"/>
            <a:ext cx="4186476" cy="658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Control de Niveles de Inventario</a:t>
            </a:r>
            <a:endParaRPr lang="en-US" sz="2076" dirty="0"/>
          </a:p>
        </p:txBody>
      </p:sp>
      <p:sp>
        <p:nvSpPr>
          <p:cNvPr id="10" name="Text 7"/>
          <p:cNvSpPr/>
          <p:nvPr/>
        </p:nvSpPr>
        <p:spPr>
          <a:xfrm>
            <a:off x="7631429" y="3091756"/>
            <a:ext cx="4186476" cy="1349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7"/>
              </a:lnSpc>
              <a:buNone/>
            </a:pPr>
            <a:r>
              <a:rPr lang="en-US" sz="166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Monitorea los niveles de stock en tiempo real, generando alertas cuando los niveles se acercan a un límite mínimo predefinido para evitar desabastecimientos.</a:t>
            </a:r>
            <a:endParaRPr lang="en-US" sz="1660" dirty="0"/>
          </a:p>
        </p:txBody>
      </p:sp>
      <p:sp>
        <p:nvSpPr>
          <p:cNvPr id="11" name="Shape 8"/>
          <p:cNvSpPr/>
          <p:nvPr/>
        </p:nvSpPr>
        <p:spPr>
          <a:xfrm>
            <a:off x="2601516" y="5424011"/>
            <a:ext cx="4608195" cy="2226826"/>
          </a:xfrm>
          <a:prstGeom prst="roundRect">
            <a:avLst>
              <a:gd name="adj" fmla="val 2841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2" name="Text 9"/>
          <p:cNvSpPr/>
          <p:nvPr/>
        </p:nvSpPr>
        <p:spPr>
          <a:xfrm>
            <a:off x="2812375" y="5634871"/>
            <a:ext cx="2932390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Informes y Análisis</a:t>
            </a:r>
            <a:endParaRPr lang="en-US" sz="2076" dirty="0"/>
          </a:p>
        </p:txBody>
      </p:sp>
      <p:sp>
        <p:nvSpPr>
          <p:cNvPr id="13" name="Text 10"/>
          <p:cNvSpPr/>
          <p:nvPr/>
        </p:nvSpPr>
        <p:spPr>
          <a:xfrm>
            <a:off x="2812375" y="6010023"/>
            <a:ext cx="4186476" cy="1349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7"/>
              </a:lnSpc>
              <a:buNone/>
            </a:pPr>
            <a:r>
              <a:rPr lang="en-US" sz="166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 informes detallados sobre las entradas, salidas y existencias de cada producto, permitiendo realizar análisis de tendencias y tomar decisiones informadas.</a:t>
            </a:r>
            <a:endParaRPr lang="en-US" sz="1660" dirty="0"/>
          </a:p>
        </p:txBody>
      </p:sp>
      <p:sp>
        <p:nvSpPr>
          <p:cNvPr id="14" name="Shape 11"/>
          <p:cNvSpPr/>
          <p:nvPr/>
        </p:nvSpPr>
        <p:spPr>
          <a:xfrm>
            <a:off x="7420570" y="5424011"/>
            <a:ext cx="4608195" cy="2226826"/>
          </a:xfrm>
          <a:prstGeom prst="roundRect">
            <a:avLst>
              <a:gd name="adj" fmla="val 2841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Text 12"/>
          <p:cNvSpPr/>
          <p:nvPr/>
        </p:nvSpPr>
        <p:spPr>
          <a:xfrm>
            <a:off x="7631430" y="5634871"/>
            <a:ext cx="3528655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4"/>
              </a:lnSpc>
              <a:buNone/>
            </a:pPr>
            <a:r>
              <a:rPr lang="en-US" sz="207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Integración Multicanal</a:t>
            </a:r>
            <a:endParaRPr lang="en-US" sz="2076" dirty="0"/>
          </a:p>
        </p:txBody>
      </p:sp>
      <p:sp>
        <p:nvSpPr>
          <p:cNvPr id="16" name="Text 13"/>
          <p:cNvSpPr/>
          <p:nvPr/>
        </p:nvSpPr>
        <p:spPr>
          <a:xfrm>
            <a:off x="7631430" y="6003539"/>
            <a:ext cx="4186476" cy="13492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7"/>
              </a:lnSpc>
              <a:buNone/>
            </a:pPr>
            <a:r>
              <a:rPr lang="en-US" sz="166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Sincroniza la información del inventario entre la plataforma web, la aplicación móvil y cualquier otro sistema de ventas o gestión, asegurando la coherencia de los datos.</a:t>
            </a:r>
            <a:endParaRPr lang="en-US" sz="166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99987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 a los sistemas distribuidos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500788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Los sistemas distribuidos son arquitecturas de software que dividen las tareas y cargas de trabajo entre múltiples computadoras interconectadas, lo que permite una mayor escalabilidad, disponibilidad y eficiencia en comparación con los sistemas centralizados tradicionales.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670923"/>
            <a:ext cx="7477601" cy="2777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Introducción al sistema distribuido aplicado al control de inventario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781669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Los sistemas distribuidos ofrecen una solución efectiva para la gestión del control de inventario, permitiendo la descentralización de los datos y la colaboración entre diferentes nodos. Este enfoque mejora la eficiencia, la resilencia y la escalabilidad del sistema, adaptándose a las necesidades cambiantes de los negocios.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048941"/>
            <a:ext cx="7477601" cy="2777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Arquitectura del sistema distribuido para el control de inventario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1188601" y="4159687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sistema se basa en una </a:t>
            </a:r>
            <a:r>
              <a:rPr lang="en-US" sz="17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arquitectura de microservicios</a:t>
            </a: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donde cada componente funcional se implementa como un servicio independiente y escalable.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188601" y="531471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comunicación entre los microservicios se realiza a través de </a:t>
            </a:r>
            <a:r>
              <a:rPr lang="en-US" sz="17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APIs RESTful</a:t>
            </a: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asegurando la interoperabilidad y la flexibilidad del sistema.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188601" y="6114336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utiliza un </a:t>
            </a:r>
            <a:r>
              <a:rPr lang="en-US" sz="17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motor de base de datos distribuida</a:t>
            </a: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como MongoDB o Cassandra para el almacenamiento de los datos de inventario, permitiendo una alta disponibilidad y escalabilidad.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072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Nomenclatura y diseño responsivo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4292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 sistema utiliza una nomenclatura clara y consistente en todos los componentes de la aplicación web y móvil. Esto facilita la navegación y la comprensión del usuario. Además, el diseño es completamente responsivo, adaptándose a diferentes tamaños de pantalla y dispositivos.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5100757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interfaz gráfica sigue principios de diseño modernos y accesibles, con una experiencia de usuario optimizada tanto en escritorio como en móvil. Los iconos, tipografía y paleta de colores se mantienen coherentes a lo largo de toda la aplicación.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2985730" y="532567"/>
            <a:ext cx="8658820" cy="12103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766"/>
              </a:lnSpc>
              <a:buNone/>
            </a:pPr>
            <a:r>
              <a:rPr lang="en-US" sz="3813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de diseño utilizadas en el proyecto</a:t>
            </a:r>
            <a:endParaRPr lang="en-US" sz="381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5730" y="2130266"/>
            <a:ext cx="1946791" cy="12031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985730" y="3575447"/>
            <a:ext cx="1946791" cy="605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3"/>
              </a:lnSpc>
              <a:buNone/>
            </a:pPr>
            <a:r>
              <a:rPr lang="en-US" sz="190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de Diseño</a:t>
            </a:r>
            <a:endParaRPr lang="en-US" sz="1906" dirty="0"/>
          </a:p>
        </p:txBody>
      </p:sp>
      <p:sp>
        <p:nvSpPr>
          <p:cNvPr id="7" name="Text 3"/>
          <p:cNvSpPr/>
          <p:nvPr/>
        </p:nvSpPr>
        <p:spPr>
          <a:xfrm>
            <a:off x="2985730" y="4296727"/>
            <a:ext cx="1946791" cy="27892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utilizaron herramientas de diseño de vanguardia como Figma y Adobe Creative Cloud para crear mockups, wireframes y diseños visuales altamente interactivos y responsivos.</a:t>
            </a:r>
            <a:endParaRPr lang="en-US" sz="1525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3034" y="2130266"/>
            <a:ext cx="1946791" cy="12031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23034" y="3575447"/>
            <a:ext cx="1946791" cy="9076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3"/>
              </a:lnSpc>
              <a:buNone/>
            </a:pPr>
            <a:r>
              <a:rPr lang="en-US" sz="190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de Desarrollo</a:t>
            </a:r>
            <a:endParaRPr lang="en-US" sz="1906" dirty="0"/>
          </a:p>
        </p:txBody>
      </p:sp>
      <p:sp>
        <p:nvSpPr>
          <p:cNvPr id="10" name="Text 5"/>
          <p:cNvSpPr/>
          <p:nvPr/>
        </p:nvSpPr>
        <p:spPr>
          <a:xfrm>
            <a:off x="5223034" y="4599265"/>
            <a:ext cx="1946791" cy="30991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Los ingenieros de software emplearon IDEs como Visual Studio Code y PyCharm, junto con frameworks modernos como React y Django, para construir la aplicación web y móvil de manera eficiente.</a:t>
            </a:r>
            <a:endParaRPr lang="en-US" sz="1525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0337" y="2130266"/>
            <a:ext cx="1946791" cy="12031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60337" y="3575447"/>
            <a:ext cx="1946791" cy="605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3"/>
              </a:lnSpc>
              <a:buNone/>
            </a:pPr>
            <a:r>
              <a:rPr lang="en-US" sz="190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Metodología Ágil</a:t>
            </a:r>
            <a:endParaRPr lang="en-US" sz="1906" dirty="0"/>
          </a:p>
        </p:txBody>
      </p:sp>
      <p:sp>
        <p:nvSpPr>
          <p:cNvPr id="13" name="Text 7"/>
          <p:cNvSpPr/>
          <p:nvPr/>
        </p:nvSpPr>
        <p:spPr>
          <a:xfrm>
            <a:off x="7460337" y="4296727"/>
            <a:ext cx="1946791" cy="27892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 implementó una metodología ágil con Scrum, utilizando herramientas como Jira y Trello para gestionar el trabajo en equipo, mantener la agilidad y entregar iteraciones frecuentes.</a:t>
            </a:r>
            <a:endParaRPr lang="en-US" sz="1525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7641" y="2130266"/>
            <a:ext cx="1946910" cy="120324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697641" y="3575566"/>
            <a:ext cx="1946910" cy="605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3"/>
              </a:lnSpc>
              <a:buNone/>
            </a:pPr>
            <a:r>
              <a:rPr lang="en-US" sz="1906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Infraestructura en la Nube</a:t>
            </a:r>
            <a:endParaRPr lang="en-US" sz="1906" dirty="0"/>
          </a:p>
        </p:txBody>
      </p:sp>
      <p:sp>
        <p:nvSpPr>
          <p:cNvPr id="16" name="Text 9"/>
          <p:cNvSpPr/>
          <p:nvPr/>
        </p:nvSpPr>
        <p:spPr>
          <a:xfrm>
            <a:off x="9697641" y="4296847"/>
            <a:ext cx="1946910" cy="27892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aplicación se desplegó en una infraestructura en la nube utilizando servicios de AWS como EC2, RDS y S3 para lograr escalabilidad, alta disponibilidad y seguridad del sistema.</a:t>
            </a:r>
            <a:endParaRPr lang="en-US" sz="152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2375892" y="607576"/>
            <a:ext cx="9878616" cy="20716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Principios de diseño para aumentar la productividad y reusabilidad del software</a:t>
            </a:r>
            <a:endParaRPr lang="en-US" sz="4350" dirty="0"/>
          </a:p>
        </p:txBody>
      </p:sp>
      <p:sp>
        <p:nvSpPr>
          <p:cNvPr id="5" name="Shape 2"/>
          <p:cNvSpPr/>
          <p:nvPr/>
        </p:nvSpPr>
        <p:spPr>
          <a:xfrm>
            <a:off x="2375892" y="3293626"/>
            <a:ext cx="497086" cy="497086"/>
          </a:xfrm>
          <a:prstGeom prst="roundRect">
            <a:avLst>
              <a:gd name="adj" fmla="val 1333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2546390" y="3334941"/>
            <a:ext cx="156091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10" dirty="0"/>
          </a:p>
        </p:txBody>
      </p:sp>
      <p:sp>
        <p:nvSpPr>
          <p:cNvPr id="7" name="Text 4"/>
          <p:cNvSpPr/>
          <p:nvPr/>
        </p:nvSpPr>
        <p:spPr>
          <a:xfrm>
            <a:off x="3093839" y="3369588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Modularidad</a:t>
            </a:r>
            <a:endParaRPr lang="en-US" sz="2175" dirty="0"/>
          </a:p>
        </p:txBody>
      </p:sp>
      <p:sp>
        <p:nvSpPr>
          <p:cNvPr id="8" name="Text 5"/>
          <p:cNvSpPr/>
          <p:nvPr/>
        </p:nvSpPr>
        <p:spPr>
          <a:xfrm>
            <a:off x="3093839" y="3847386"/>
            <a:ext cx="4110990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Diseñar el sistema de forma modular, con componentes independientes y reutilizables, facilita el mantenimiento y la actualización del software.</a:t>
            </a:r>
            <a:endParaRPr lang="en-US" sz="1740" dirty="0"/>
          </a:p>
        </p:txBody>
      </p:sp>
      <p:sp>
        <p:nvSpPr>
          <p:cNvPr id="9" name="Shape 6"/>
          <p:cNvSpPr/>
          <p:nvPr/>
        </p:nvSpPr>
        <p:spPr>
          <a:xfrm>
            <a:off x="7425690" y="3293626"/>
            <a:ext cx="497086" cy="497086"/>
          </a:xfrm>
          <a:prstGeom prst="roundRect">
            <a:avLst>
              <a:gd name="adj" fmla="val 1333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7"/>
          <p:cNvSpPr/>
          <p:nvPr/>
        </p:nvSpPr>
        <p:spPr>
          <a:xfrm>
            <a:off x="7543443" y="3334941"/>
            <a:ext cx="261461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10" dirty="0"/>
          </a:p>
        </p:txBody>
      </p:sp>
      <p:sp>
        <p:nvSpPr>
          <p:cNvPr id="11" name="Text 8"/>
          <p:cNvSpPr/>
          <p:nvPr/>
        </p:nvSpPr>
        <p:spPr>
          <a:xfrm>
            <a:off x="8143637" y="3369588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Abstracción</a:t>
            </a:r>
            <a:endParaRPr lang="en-US" sz="2175" dirty="0"/>
          </a:p>
        </p:txBody>
      </p:sp>
      <p:sp>
        <p:nvSpPr>
          <p:cNvPr id="12" name="Text 9"/>
          <p:cNvSpPr/>
          <p:nvPr/>
        </p:nvSpPr>
        <p:spPr>
          <a:xfrm>
            <a:off x="8143637" y="3847386"/>
            <a:ext cx="4110990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Aplicar principios de abstracción permite ocultar detalles de implementación, mejorar la comprensión y promover la reutilización de código.</a:t>
            </a:r>
            <a:endParaRPr lang="en-US" sz="1740" dirty="0"/>
          </a:p>
        </p:txBody>
      </p:sp>
      <p:sp>
        <p:nvSpPr>
          <p:cNvPr id="13" name="Shape 10"/>
          <p:cNvSpPr/>
          <p:nvPr/>
        </p:nvSpPr>
        <p:spPr>
          <a:xfrm>
            <a:off x="2375892" y="5654754"/>
            <a:ext cx="497086" cy="497086"/>
          </a:xfrm>
          <a:prstGeom prst="roundRect">
            <a:avLst>
              <a:gd name="adj" fmla="val 1333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4" name="Text 11"/>
          <p:cNvSpPr/>
          <p:nvPr/>
        </p:nvSpPr>
        <p:spPr>
          <a:xfrm>
            <a:off x="2491145" y="5696069"/>
            <a:ext cx="266462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10" dirty="0"/>
          </a:p>
        </p:txBody>
      </p:sp>
      <p:sp>
        <p:nvSpPr>
          <p:cNvPr id="15" name="Text 12"/>
          <p:cNvSpPr/>
          <p:nvPr/>
        </p:nvSpPr>
        <p:spPr>
          <a:xfrm>
            <a:off x="3093839" y="5730716"/>
            <a:ext cx="3118128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Acoplamiento Bajo</a:t>
            </a:r>
            <a:endParaRPr lang="en-US" sz="2175" dirty="0"/>
          </a:p>
        </p:txBody>
      </p:sp>
      <p:sp>
        <p:nvSpPr>
          <p:cNvPr id="16" name="Text 13"/>
          <p:cNvSpPr/>
          <p:nvPr/>
        </p:nvSpPr>
        <p:spPr>
          <a:xfrm>
            <a:off x="3093839" y="6208514"/>
            <a:ext cx="4110990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Minimizar el acoplamiento entre los componentes del sistema asegura una mayor flexibilidad y facilidad para realizar cambios en el futuro.</a:t>
            </a:r>
            <a:endParaRPr lang="en-US" sz="1740" dirty="0"/>
          </a:p>
        </p:txBody>
      </p:sp>
      <p:sp>
        <p:nvSpPr>
          <p:cNvPr id="17" name="Shape 14"/>
          <p:cNvSpPr/>
          <p:nvPr/>
        </p:nvSpPr>
        <p:spPr>
          <a:xfrm>
            <a:off x="7425690" y="5654754"/>
            <a:ext cx="497086" cy="497086"/>
          </a:xfrm>
          <a:prstGeom prst="roundRect">
            <a:avLst>
              <a:gd name="adj" fmla="val 13336"/>
            </a:avLst>
          </a:prstGeom>
          <a:solidFill>
            <a:srgbClr val="223D4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Text 15"/>
          <p:cNvSpPr/>
          <p:nvPr/>
        </p:nvSpPr>
        <p:spPr>
          <a:xfrm>
            <a:off x="7541181" y="5696069"/>
            <a:ext cx="266105" cy="4143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62"/>
              </a:lnSpc>
              <a:buNone/>
            </a:pPr>
            <a:r>
              <a:rPr lang="en-US" sz="261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10" dirty="0"/>
          </a:p>
        </p:txBody>
      </p:sp>
      <p:sp>
        <p:nvSpPr>
          <p:cNvPr id="19" name="Text 16"/>
          <p:cNvSpPr/>
          <p:nvPr/>
        </p:nvSpPr>
        <p:spPr>
          <a:xfrm>
            <a:off x="8143637" y="5730716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9"/>
              </a:lnSpc>
              <a:buNone/>
            </a:pPr>
            <a:r>
              <a:rPr lang="en-US" sz="217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Cohesión Alta</a:t>
            </a:r>
            <a:endParaRPr lang="en-US" sz="2175" dirty="0"/>
          </a:p>
        </p:txBody>
      </p:sp>
      <p:sp>
        <p:nvSpPr>
          <p:cNvPr id="20" name="Text 17"/>
          <p:cNvSpPr/>
          <p:nvPr/>
        </p:nvSpPr>
        <p:spPr>
          <a:xfrm>
            <a:off x="8143637" y="6208514"/>
            <a:ext cx="4110990" cy="1413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4"/>
              </a:lnSpc>
              <a:buNone/>
            </a:pPr>
            <a:r>
              <a:rPr lang="en-US" sz="174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Garantizar que cada componente tenga una responsabilidad bien definida y un propósito claro optimiza la organización y legibilidad del código.</a:t>
            </a:r>
            <a:endParaRPr lang="en-US" sz="17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3344704" y="489228"/>
            <a:ext cx="7940992" cy="16652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371"/>
              </a:lnSpc>
              <a:buNone/>
            </a:pPr>
            <a:r>
              <a:rPr lang="en-US" sz="349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Programas y herramientas para el diseño de aplicaciones distribuidas</a:t>
            </a:r>
            <a:endParaRPr lang="en-US" sz="3497" dirty="0"/>
          </a:p>
        </p:txBody>
      </p:sp>
      <p:sp>
        <p:nvSpPr>
          <p:cNvPr id="5" name="Text 2"/>
          <p:cNvSpPr/>
          <p:nvPr/>
        </p:nvSpPr>
        <p:spPr>
          <a:xfrm>
            <a:off x="3344704" y="2598301"/>
            <a:ext cx="1660208" cy="11101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Entornos de desarrollo integrados (IDE)</a:t>
            </a:r>
            <a:endParaRPr lang="en-US" sz="1748" dirty="0"/>
          </a:p>
        </p:txBody>
      </p:sp>
      <p:sp>
        <p:nvSpPr>
          <p:cNvPr id="6" name="Text 3"/>
          <p:cNvSpPr/>
          <p:nvPr/>
        </p:nvSpPr>
        <p:spPr>
          <a:xfrm>
            <a:off x="3344704" y="3885962"/>
            <a:ext cx="1660208" cy="36946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399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Herramientas como Visual Studio Code, IntelliJ IDEA y Eclipse facilitan el diseño, la codificación y la implementación de aplicaciones distribuidas, proporcionando características como autocompletado, depuración y gestión de proyectos.</a:t>
            </a:r>
            <a:endParaRPr lang="en-US" sz="1399" dirty="0"/>
          </a:p>
        </p:txBody>
      </p:sp>
      <p:sp>
        <p:nvSpPr>
          <p:cNvPr id="7" name="Text 4"/>
          <p:cNvSpPr/>
          <p:nvPr/>
        </p:nvSpPr>
        <p:spPr>
          <a:xfrm>
            <a:off x="5445919" y="2598301"/>
            <a:ext cx="1660208" cy="11101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de colaboración</a:t>
            </a:r>
            <a:endParaRPr lang="en-US" sz="1748" dirty="0"/>
          </a:p>
        </p:txBody>
      </p:sp>
      <p:sp>
        <p:nvSpPr>
          <p:cNvPr id="8" name="Text 5"/>
          <p:cNvSpPr/>
          <p:nvPr/>
        </p:nvSpPr>
        <p:spPr>
          <a:xfrm>
            <a:off x="5445919" y="3885962"/>
            <a:ext cx="1660208" cy="3126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399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Plataformas como Git, GitHub y GitLab permiten a los equipos de desarrollo colaborar en el diseño y la implementación de aplicaciones distribuidas, compartiendo código, manejando ramas y revisando cambios.</a:t>
            </a:r>
            <a:endParaRPr lang="en-US" sz="1399" dirty="0"/>
          </a:p>
        </p:txBody>
      </p:sp>
      <p:sp>
        <p:nvSpPr>
          <p:cNvPr id="9" name="Text 6"/>
          <p:cNvSpPr/>
          <p:nvPr/>
        </p:nvSpPr>
        <p:spPr>
          <a:xfrm>
            <a:off x="7547134" y="2598301"/>
            <a:ext cx="1660208" cy="832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Frameworks y bibliotecas</a:t>
            </a:r>
            <a:endParaRPr lang="en-US" sz="1748" dirty="0"/>
          </a:p>
        </p:txBody>
      </p:sp>
      <p:sp>
        <p:nvSpPr>
          <p:cNvPr id="10" name="Text 7"/>
          <p:cNvSpPr/>
          <p:nvPr/>
        </p:nvSpPr>
        <p:spPr>
          <a:xfrm>
            <a:off x="7547134" y="3608427"/>
            <a:ext cx="1660208" cy="34104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399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Frameworks como Spring, .NET Core y Node.js, junto con bibliotecas de comunicación como Apache Thrift y gRPC, simplifican el desarrollo de microservicios y la integración entre componentes distribuidos.</a:t>
            </a:r>
            <a:endParaRPr lang="en-US" sz="1399" dirty="0"/>
          </a:p>
        </p:txBody>
      </p:sp>
      <p:sp>
        <p:nvSpPr>
          <p:cNvPr id="11" name="Text 8"/>
          <p:cNvSpPr/>
          <p:nvPr/>
        </p:nvSpPr>
        <p:spPr>
          <a:xfrm>
            <a:off x="9648349" y="2598301"/>
            <a:ext cx="1660208" cy="832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Herramientas de despliegue</a:t>
            </a:r>
            <a:endParaRPr lang="en-US" sz="1748" dirty="0"/>
          </a:p>
        </p:txBody>
      </p:sp>
      <p:sp>
        <p:nvSpPr>
          <p:cNvPr id="12" name="Text 9"/>
          <p:cNvSpPr/>
          <p:nvPr/>
        </p:nvSpPr>
        <p:spPr>
          <a:xfrm>
            <a:off x="9648349" y="3608427"/>
            <a:ext cx="1660208" cy="34104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399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Soluciones como Docker, Kubernetes y AWS Elastic Beanstalk facilitan el despliegue y la gestión de aplicaciones distribuidas en entornos de producción, escalando y automatizando la infraestructura.</a:t>
            </a:r>
            <a:endParaRPr lang="en-US" sz="1399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1"/>
          <p:cNvSpPr/>
          <p:nvPr/>
        </p:nvSpPr>
        <p:spPr>
          <a:xfrm>
            <a:off x="2348389" y="656034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Estructura interna de la aplicación web y móvil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577941"/>
            <a:ext cx="46957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aplicación web se compone de una arquitectura de microservicios, dividida en módulos de inventario, ventas, compras y reportes. Cada módulo cuenta con servicios REST independientes que se comunican a través de un bus de mensajería.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48389" y="4910257"/>
            <a:ext cx="46957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La aplicación móvil, por su parte, utiliza una arquitectura basada en Flutter, con una capa de presentación que se comunica con los microservicios web a través de una API. Esto permite una experiencia de usuario unificada entre ambas plataformas.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687" y="2627948"/>
            <a:ext cx="4695706" cy="46957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1097</Words>
  <Application>Microsoft Office PowerPoint</Application>
  <PresentationFormat>Personalizado</PresentationFormat>
  <Paragraphs>99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Cabin</vt:lpstr>
      <vt:lpstr>Times New Roman</vt:lpstr>
      <vt:lpstr>Unbounded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Stalin Fallu</cp:lastModifiedBy>
  <cp:revision>4</cp:revision>
  <dcterms:created xsi:type="dcterms:W3CDTF">2024-05-01T18:42:43Z</dcterms:created>
  <dcterms:modified xsi:type="dcterms:W3CDTF">2024-05-01T19:07:09Z</dcterms:modified>
</cp:coreProperties>
</file>